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68" r:id="rId2"/>
    <p:sldId id="527" r:id="rId3"/>
    <p:sldId id="539" r:id="rId4"/>
    <p:sldId id="521" r:id="rId5"/>
    <p:sldId id="556" r:id="rId6"/>
    <p:sldId id="573" r:id="rId7"/>
    <p:sldId id="574" r:id="rId8"/>
    <p:sldId id="569" r:id="rId9"/>
    <p:sldId id="570" r:id="rId10"/>
    <p:sldId id="571" r:id="rId11"/>
    <p:sldId id="572" r:id="rId12"/>
    <p:sldId id="555" r:id="rId13"/>
    <p:sldId id="522" r:id="rId14"/>
    <p:sldId id="575" r:id="rId15"/>
    <p:sldId id="576" r:id="rId16"/>
    <p:sldId id="552" r:id="rId17"/>
    <p:sldId id="577" r:id="rId18"/>
    <p:sldId id="578" r:id="rId19"/>
    <p:sldId id="553" r:id="rId20"/>
    <p:sldId id="260" r:id="rId21"/>
  </p:sldIdLst>
  <p:sldSz cx="12188825" cy="6858000"/>
  <p:notesSz cx="7010400" cy="92964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AU Passata" panose="020B0503030502030804" pitchFamily="34" charset="0"/>
      <p:regular r:id="rId28"/>
      <p:bold r:id="rId29"/>
    </p:embeddedFont>
    <p:embeddedFont>
      <p:font typeface="AU Passata Light" panose="020B0303030902030804" pitchFamily="34" charset="0"/>
      <p:regular r:id="rId30"/>
      <p:bold r:id="rId31"/>
    </p:embeddedFont>
    <p:embeddedFont>
      <p:font typeface="AU Peto" panose="040C0B07020602020301" pitchFamily="82" charset="0"/>
      <p:regular r:id="rId32"/>
      <p:bold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Wingdings 3" panose="05040102010807070707" pitchFamily="18" charset="2"/>
      <p:regular r:id="rId3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05049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3457" autoAdjust="0"/>
  </p:normalViewPr>
  <p:slideViewPr>
    <p:cSldViewPr snapToObjects="1" showGuides="1">
      <p:cViewPr varScale="1">
        <p:scale>
          <a:sx n="85" d="100"/>
          <a:sy n="85" d="100"/>
        </p:scale>
        <p:origin x="59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32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92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74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assivity_(engineering)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en.wikipedia.org/wiki/Hypothesis" TargetMode="External"/><Relationship Id="rId12" Type="http://schemas.openxmlformats.org/officeDocument/2006/relationships/hyperlink" Target="https://en.wikipedia.org/wiki/Flux_linkage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hyperlink" Target="https://en.wikipedia.org/wiki/Portmanteau" TargetMode="External"/><Relationship Id="rId11" Type="http://schemas.openxmlformats.org/officeDocument/2006/relationships/hyperlink" Target="https://en.wikipedia.org/wiki/Electric_charge" TargetMode="External"/><Relationship Id="rId5" Type="http://schemas.openxmlformats.org/officeDocument/2006/relationships/image" Target="../media/image28.png"/><Relationship Id="rId10" Type="http://schemas.openxmlformats.org/officeDocument/2006/relationships/hyperlink" Target="https://en.wikipedia.org/wiki/Electronic_component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en.wikipedia.org/wiki/Terminal_(electronics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05780" y="2996424"/>
            <a:ext cx="5112568" cy="1994392"/>
          </a:xfrm>
        </p:spPr>
        <p:txBody>
          <a:bodyPr/>
          <a:lstStyle/>
          <a:p>
            <a:pPr algn="ctr"/>
            <a:r>
              <a:rPr lang="en-US" altLang="en-US" sz="4800" dirty="0">
                <a:latin typeface="+mj-lt"/>
              </a:rPr>
              <a:t>RECURRENT </a:t>
            </a:r>
            <a:br>
              <a:rPr lang="en-US" altLang="en-US" sz="4800" dirty="0">
                <a:latin typeface="+mj-lt"/>
              </a:rPr>
            </a:br>
            <a:r>
              <a:rPr lang="en-US" altLang="en-US" sz="4800" dirty="0">
                <a:latin typeface="+mj-lt"/>
              </a:rPr>
              <a:t>NEURAL NETWORKS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8D5CBB-312B-4B94-B10D-1C70A2172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7" r="1086"/>
          <a:stretch/>
        </p:blipFill>
        <p:spPr>
          <a:xfrm>
            <a:off x="5878388" y="1700808"/>
            <a:ext cx="4680520" cy="4191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56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recognition in a bucket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24744"/>
            <a:ext cx="10220325" cy="4521366"/>
          </a:xfrm>
        </p:spPr>
        <p:txBody>
          <a:bodyPr/>
          <a:lstStyle/>
          <a:p>
            <a:r>
              <a:rPr lang="en-GB" sz="2400" b="1" dirty="0"/>
              <a:t>Reservoir computing with the ‘fourth element’.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628800"/>
            <a:ext cx="3096344" cy="3096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530" y="3176972"/>
            <a:ext cx="3779218" cy="285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930" y="2062004"/>
            <a:ext cx="5279305" cy="83427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7917" y="4860097"/>
            <a:ext cx="66476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222222"/>
                </a:solidFill>
                <a:latin typeface="+mn-lt"/>
              </a:rPr>
              <a:t>A </a:t>
            </a:r>
            <a:r>
              <a:rPr lang="en-US" sz="1600" b="1" dirty="0" err="1">
                <a:solidFill>
                  <a:srgbClr val="222222"/>
                </a:solidFill>
                <a:latin typeface="+mn-lt"/>
              </a:rPr>
              <a:t>memristor</a:t>
            </a:r>
            <a:r>
              <a:rPr lang="en-US" sz="1600" dirty="0">
                <a:solidFill>
                  <a:srgbClr val="222222"/>
                </a:solidFill>
                <a:latin typeface="+mn-lt"/>
              </a:rPr>
              <a:t> (a </a:t>
            </a:r>
            <a:r>
              <a:rPr lang="en-US" sz="1600" dirty="0">
                <a:solidFill>
                  <a:srgbClr val="0B0080"/>
                </a:solidFill>
                <a:latin typeface="+mn-lt"/>
                <a:hlinkClick r:id="rId6" tooltip="Portmanteau"/>
              </a:rPr>
              <a:t>portmanteau</a:t>
            </a:r>
            <a:r>
              <a:rPr lang="en-US" sz="1600" dirty="0">
                <a:solidFill>
                  <a:srgbClr val="222222"/>
                </a:solidFill>
                <a:latin typeface="+mn-lt"/>
              </a:rPr>
              <a:t> of </a:t>
            </a:r>
            <a:r>
              <a:rPr lang="en-US" sz="1600" i="1" dirty="0">
                <a:solidFill>
                  <a:srgbClr val="222222"/>
                </a:solidFill>
                <a:latin typeface="+mn-lt"/>
              </a:rPr>
              <a:t>memory resistor</a:t>
            </a:r>
            <a:r>
              <a:rPr lang="en-US" sz="1600" dirty="0">
                <a:solidFill>
                  <a:srgbClr val="222222"/>
                </a:solidFill>
                <a:latin typeface="+mn-lt"/>
              </a:rPr>
              <a:t>) is a </a:t>
            </a:r>
            <a:r>
              <a:rPr lang="en-US" sz="1600" dirty="0">
                <a:solidFill>
                  <a:srgbClr val="0B0080"/>
                </a:solidFill>
                <a:latin typeface="+mn-lt"/>
                <a:hlinkClick r:id="rId7" tooltip="Hypothesis"/>
              </a:rPr>
              <a:t>hypothetical</a:t>
            </a:r>
            <a:r>
              <a:rPr lang="en-US" sz="1600" dirty="0">
                <a:solidFill>
                  <a:srgbClr val="222222"/>
                </a:solidFill>
                <a:latin typeface="+mn-lt"/>
              </a:rPr>
              <a:t> non-linear </a:t>
            </a:r>
            <a:r>
              <a:rPr lang="en-US" sz="1600" dirty="0">
                <a:solidFill>
                  <a:srgbClr val="0B0080"/>
                </a:solidFill>
                <a:latin typeface="+mn-lt"/>
                <a:hlinkClick r:id="rId8" tooltip="Passivity (engineering)"/>
              </a:rPr>
              <a:t>passive</a:t>
            </a:r>
            <a:r>
              <a:rPr lang="en-US" sz="1600" dirty="0">
                <a:solidFill>
                  <a:srgbClr val="222222"/>
                </a:solidFill>
                <a:latin typeface="+mn-lt"/>
              </a:rPr>
              <a:t> </a:t>
            </a:r>
            <a:r>
              <a:rPr lang="en-US" sz="1600" dirty="0">
                <a:solidFill>
                  <a:srgbClr val="0B0080"/>
                </a:solidFill>
                <a:latin typeface="+mn-lt"/>
                <a:hlinkClick r:id="rId9" tooltip="Terminal (electronics)"/>
              </a:rPr>
              <a:t>two-terminal</a:t>
            </a:r>
            <a:r>
              <a:rPr lang="en-US" sz="1600" dirty="0">
                <a:solidFill>
                  <a:srgbClr val="222222"/>
                </a:solidFill>
                <a:latin typeface="+mn-lt"/>
              </a:rPr>
              <a:t> </a:t>
            </a:r>
            <a:r>
              <a:rPr lang="en-US" sz="1600" dirty="0">
                <a:solidFill>
                  <a:srgbClr val="0B0080"/>
                </a:solidFill>
                <a:latin typeface="+mn-lt"/>
                <a:hlinkClick r:id="rId10" tooltip="Electronic component"/>
              </a:rPr>
              <a:t>electrical component</a:t>
            </a:r>
            <a:r>
              <a:rPr lang="en-US" sz="1600" dirty="0">
                <a:solidFill>
                  <a:srgbClr val="222222"/>
                </a:solidFill>
                <a:latin typeface="+mn-lt"/>
              </a:rPr>
              <a:t> relating </a:t>
            </a:r>
            <a:r>
              <a:rPr lang="en-US" sz="1600" dirty="0">
                <a:solidFill>
                  <a:srgbClr val="0B0080"/>
                </a:solidFill>
                <a:latin typeface="+mn-lt"/>
                <a:hlinkClick r:id="rId11" tooltip="Electric charge"/>
              </a:rPr>
              <a:t>electric charge</a:t>
            </a:r>
            <a:r>
              <a:rPr lang="en-US" sz="1600" dirty="0">
                <a:solidFill>
                  <a:srgbClr val="222222"/>
                </a:solidFill>
                <a:latin typeface="+mn-lt"/>
              </a:rPr>
              <a:t> and magnetic </a:t>
            </a:r>
            <a:r>
              <a:rPr lang="en-US" sz="1600" dirty="0">
                <a:solidFill>
                  <a:srgbClr val="0B0080"/>
                </a:solidFill>
                <a:latin typeface="+mn-lt"/>
                <a:hlinkClick r:id="rId12" tooltip="Flux linkage"/>
              </a:rPr>
              <a:t>flux linkage</a:t>
            </a:r>
            <a:r>
              <a:rPr lang="en-US" sz="1600" dirty="0">
                <a:solidFill>
                  <a:srgbClr val="222222"/>
                </a:solidFill>
                <a:latin typeface="+mn-lt"/>
              </a:rPr>
              <a:t>. 			WIKIPEDIA</a:t>
            </a:r>
            <a:endParaRPr lang="da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087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recognition in a bucket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685961"/>
            <a:ext cx="5367312" cy="15550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90356" y="2352901"/>
            <a:ext cx="6092825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222222"/>
                </a:solidFill>
                <a:latin typeface="+mn-lt"/>
              </a:rPr>
              <a:t>“The memory resistor with the moniker </a:t>
            </a:r>
            <a:r>
              <a:rPr lang="en-US" sz="1600" dirty="0" err="1">
                <a:solidFill>
                  <a:srgbClr val="222222"/>
                </a:solidFill>
                <a:latin typeface="+mn-lt"/>
              </a:rPr>
              <a:t>memristor</a:t>
            </a:r>
            <a:r>
              <a:rPr lang="en-US" sz="1600" dirty="0">
                <a:solidFill>
                  <a:srgbClr val="222222"/>
                </a:solidFill>
                <a:latin typeface="+mn-lt"/>
              </a:rPr>
              <a:t> was a harmless postulate in 1971. Since 2008 a device that claims to be the </a:t>
            </a:r>
            <a:r>
              <a:rPr lang="en-US" sz="1600" dirty="0" err="1">
                <a:solidFill>
                  <a:srgbClr val="222222"/>
                </a:solidFill>
                <a:latin typeface="+mn-lt"/>
              </a:rPr>
              <a:t>memristor</a:t>
            </a:r>
            <a:r>
              <a:rPr lang="en-US" sz="1600" dirty="0">
                <a:solidFill>
                  <a:srgbClr val="222222"/>
                </a:solidFill>
                <a:latin typeface="+mn-lt"/>
              </a:rPr>
              <a:t> is on the prowl, seeking recognition as a fundamental circuit element, sometimes wanting electronics textbooks to be rewritten, always promising remarkable digital, analog and neuromorphic computing possibilities.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222222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latin typeface="+mn-lt"/>
              </a:rPr>
              <a:t>We demonstrate with a periodic table of fundamental elements that the 2008 </a:t>
            </a:r>
            <a:r>
              <a:rPr lang="en-US" sz="1600" dirty="0" err="1">
                <a:latin typeface="+mn-lt"/>
              </a:rPr>
              <a:t>memristor</a:t>
            </a:r>
            <a:r>
              <a:rPr lang="en-US" sz="1600" dirty="0">
                <a:latin typeface="+mn-lt"/>
              </a:rPr>
              <a:t> is not the 1971 postulate and neither of them is fundamental. The ideal </a:t>
            </a:r>
            <a:r>
              <a:rPr lang="en-US" sz="1600" dirty="0" err="1">
                <a:latin typeface="+mn-lt"/>
              </a:rPr>
              <a:t>memristor</a:t>
            </a:r>
            <a:r>
              <a:rPr lang="en-US" sz="1600" dirty="0">
                <a:latin typeface="+mn-lt"/>
              </a:rPr>
              <a:t> is an unphysical active device and any physically realizable </a:t>
            </a:r>
            <a:r>
              <a:rPr lang="en-US" sz="1600" dirty="0" err="1">
                <a:latin typeface="+mn-lt"/>
              </a:rPr>
              <a:t>memristor</a:t>
            </a:r>
            <a:r>
              <a:rPr lang="en-US" sz="1600" dirty="0">
                <a:latin typeface="+mn-lt"/>
              </a:rPr>
              <a:t> is a nonlinear composition of resistors with active hysteresis. We also show that there exists only three fundamental passive circuit elements.”</a:t>
            </a:r>
            <a:endParaRPr lang="da-DK" sz="16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9286" r="54579"/>
          <a:stretch/>
        </p:blipFill>
        <p:spPr>
          <a:xfrm>
            <a:off x="1557908" y="3353791"/>
            <a:ext cx="2942073" cy="2794259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985838" y="1131111"/>
            <a:ext cx="10220325" cy="452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Reservoir computing with the ‘fourth element’.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9910836" y="4823000"/>
            <a:ext cx="1584176" cy="0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2" name="Straight Connector 11"/>
          <p:cNvCxnSpPr/>
          <p:nvPr/>
        </p:nvCxnSpPr>
        <p:spPr bwMode="auto">
          <a:xfrm>
            <a:off x="5662364" y="5085184"/>
            <a:ext cx="614784" cy="0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420335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985838" y="1131111"/>
            <a:ext cx="10220325" cy="64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RESERVOIR COMPUTING WITH RECURRENT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04" y="1953149"/>
            <a:ext cx="4968552" cy="3465309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 bwMode="auto">
          <a:xfrm>
            <a:off x="4870276" y="5869415"/>
            <a:ext cx="6192688" cy="64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Training with backpropagation thought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3629"/>
          <a:stretch/>
        </p:blipFill>
        <p:spPr>
          <a:xfrm>
            <a:off x="1527270" y="1628800"/>
            <a:ext cx="3208683" cy="47899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770" y="3636107"/>
            <a:ext cx="1000125" cy="209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646" y="4279452"/>
            <a:ext cx="1000125" cy="257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033" y="4957381"/>
            <a:ext cx="885825" cy="200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29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985838" y="1131111"/>
            <a:ext cx="10220325" cy="64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RESERVOIR COMPUTING WITH RECURRENT NEURAL NETWORKS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216" y="2170589"/>
            <a:ext cx="2752143" cy="1538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092" y="2204864"/>
            <a:ext cx="3163872" cy="34564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696" y="2870804"/>
            <a:ext cx="561975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b="3629"/>
          <a:stretch/>
        </p:blipFill>
        <p:spPr>
          <a:xfrm>
            <a:off x="1527270" y="1628800"/>
            <a:ext cx="3208683" cy="4789966"/>
          </a:xfrm>
          <a:prstGeom prst="rect">
            <a:avLst/>
          </a:prstGeom>
        </p:spPr>
      </p:pic>
      <p:sp>
        <p:nvSpPr>
          <p:cNvPr id="13" name="Content Placeholder 4"/>
          <p:cNvSpPr txBox="1">
            <a:spLocks/>
          </p:cNvSpPr>
          <p:nvPr/>
        </p:nvSpPr>
        <p:spPr bwMode="auto">
          <a:xfrm>
            <a:off x="4870276" y="5869415"/>
            <a:ext cx="6192688" cy="64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Training with backpropagation thought time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1362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985838" y="1131111"/>
            <a:ext cx="10220325" cy="64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VANISHING AND EXPLODING GRADIENTS</a:t>
            </a:r>
          </a:p>
        </p:txBody>
      </p:sp>
      <p:pic>
        <p:nvPicPr>
          <p:cNvPr id="1026" name="Picture 2" descr="https://miro.medium.com/max/781/1*-iDK9RrXUK_rF3WuV0i7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628800"/>
            <a:ext cx="4824536" cy="470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14292" y="6611302"/>
            <a:ext cx="68407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https://medium.com/deep-math-machine-learning-ai/chapter-10-1-deepnlp-lstm-long-short-term-memory-networks-with-math-21477f8e4235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44396-DE54-4FB7-A454-CD892CD0C9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82" y="4160063"/>
            <a:ext cx="1872208" cy="21530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565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985837" y="1131111"/>
            <a:ext cx="11202987" cy="64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VANISHING AND EXPLODING GRADIENTS – LONG SHORT TERM MEMORY (LSTM)</a:t>
            </a:r>
          </a:p>
        </p:txBody>
      </p:sp>
      <p:sp>
        <p:nvSpPr>
          <p:cNvPr id="2" name="Rectangle 1"/>
          <p:cNvSpPr/>
          <p:nvPr/>
        </p:nvSpPr>
        <p:spPr>
          <a:xfrm>
            <a:off x="7822604" y="6611302"/>
            <a:ext cx="40324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https://medium.com/mlreview/understanding-lstm-and-its-diagrams-37e2f46f1714</a:t>
            </a:r>
          </a:p>
        </p:txBody>
      </p:sp>
      <p:pic>
        <p:nvPicPr>
          <p:cNvPr id="4" name="Picture 2" descr="https://miro.medium.com/max/1445/1*laH0_xXEkFE0lKJu54gkF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84" y="1641740"/>
            <a:ext cx="5106244" cy="453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169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985838" y="1131111"/>
            <a:ext cx="10220325" cy="64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RECURRENT CONVOLUTIONAL LSTM NETWORK IN KERAS</a:t>
            </a:r>
          </a:p>
        </p:txBody>
      </p:sp>
      <p:sp>
        <p:nvSpPr>
          <p:cNvPr id="2" name="Rectangle 1"/>
          <p:cNvSpPr/>
          <p:nvPr/>
        </p:nvSpPr>
        <p:spPr>
          <a:xfrm>
            <a:off x="7102524" y="6611779"/>
            <a:ext cx="5086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https://srirangatarun.wordpress.com/2018/07/09/video-frame-prediction-with-keras/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3" y="1811866"/>
            <a:ext cx="11068050" cy="3248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6257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01" y="1560304"/>
            <a:ext cx="9045624" cy="45228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985838" y="1131111"/>
            <a:ext cx="10220325" cy="64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RECURRENT CONVOLUTIONAL NETWORK IN KERAS</a:t>
            </a:r>
          </a:p>
        </p:txBody>
      </p:sp>
      <p:sp>
        <p:nvSpPr>
          <p:cNvPr id="2" name="Rectangle 1"/>
          <p:cNvSpPr/>
          <p:nvPr/>
        </p:nvSpPr>
        <p:spPr>
          <a:xfrm>
            <a:off x="7102524" y="6611779"/>
            <a:ext cx="5086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https://srirangatarun.wordpress.com/2018/07/09/video-frame-prediction-with-keras/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413892" y="1484784"/>
            <a:ext cx="4680520" cy="489654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1053853" y="2060848"/>
            <a:ext cx="4248472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b="1" kern="0" dirty="0"/>
              <a:t>Train on many random initializations and trajectories – 15 frames each.</a:t>
            </a:r>
          </a:p>
          <a:p>
            <a:endParaRPr lang="en-GB" sz="2000" b="1" kern="0" dirty="0"/>
          </a:p>
          <a:p>
            <a:r>
              <a:rPr lang="en-GB" sz="2000" b="1" kern="0" dirty="0"/>
              <a:t>Test: Use first 7 (unseen) frames as ‘stimulus’, predict the rest.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30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01" y="1560304"/>
            <a:ext cx="9045624" cy="45228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985838" y="1131111"/>
            <a:ext cx="10220325" cy="64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RECURRENT CONVOLUTIONAL NETWORK IN KERAS</a:t>
            </a:r>
          </a:p>
        </p:txBody>
      </p:sp>
      <p:sp>
        <p:nvSpPr>
          <p:cNvPr id="2" name="Rectangle 1"/>
          <p:cNvSpPr/>
          <p:nvPr/>
        </p:nvSpPr>
        <p:spPr>
          <a:xfrm>
            <a:off x="7102524" y="6611779"/>
            <a:ext cx="5086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https://srirangatarun.wordpress.com/2018/07/09/video-frame-prediction-with-keras/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4859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985838" y="1131111"/>
            <a:ext cx="10220325" cy="64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RECURRENT CONVOLUTIONAL NETWORK IN KERAS</a:t>
            </a:r>
          </a:p>
        </p:txBody>
      </p:sp>
      <p:sp>
        <p:nvSpPr>
          <p:cNvPr id="2" name="Rectangle 1"/>
          <p:cNvSpPr/>
          <p:nvPr/>
        </p:nvSpPr>
        <p:spPr>
          <a:xfrm>
            <a:off x="7102524" y="6611779"/>
            <a:ext cx="5086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https://srirangatarun.wordpress.com/2018/07/09/video-frame-prediction-with-keras/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01" y="1560304"/>
            <a:ext cx="9045624" cy="45228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2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Receptive fields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DID RECEPTIVE FIELDS REALLY INSPIRE CNN?</a:t>
            </a:r>
            <a:endParaRPr lang="da-DK" sz="2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045" y="1772816"/>
            <a:ext cx="6334844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Which way is inspiration really flowing?</a:t>
            </a:r>
            <a:endParaRPr lang="da-DK" sz="2400" b="1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17" y="2204864"/>
            <a:ext cx="10397800" cy="39999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162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6"/>
          <a:stretch/>
        </p:blipFill>
        <p:spPr>
          <a:xfrm>
            <a:off x="2695979" y="1844824"/>
            <a:ext cx="6854817" cy="44644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Receptive fields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DID RECEPTIVE FIELDS REALLY INSPIRE CNN?</a:t>
            </a:r>
            <a:endParaRPr lang="da-DK" sz="2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045" y="1772816"/>
            <a:ext cx="6334844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Which way is inspiration really flowing?</a:t>
            </a:r>
            <a:endParaRPr lang="da-DK" sz="24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20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Receptive fields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73" y="764703"/>
            <a:ext cx="4089940" cy="1066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519"/>
          <a:stretch/>
        </p:blipFill>
        <p:spPr>
          <a:xfrm>
            <a:off x="1720706" y="1831181"/>
            <a:ext cx="4238302" cy="4632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887" r="2226"/>
          <a:stretch/>
        </p:blipFill>
        <p:spPr>
          <a:xfrm>
            <a:off x="7619550" y="1154653"/>
            <a:ext cx="3659438" cy="5652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57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Receptive fields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73" y="764703"/>
            <a:ext cx="4089940" cy="1066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519"/>
          <a:stretch/>
        </p:blipFill>
        <p:spPr>
          <a:xfrm>
            <a:off x="1720706" y="1831181"/>
            <a:ext cx="4238302" cy="4632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43" y="1052736"/>
            <a:ext cx="5023018" cy="5184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082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von </a:t>
            </a:r>
            <a:r>
              <a:rPr lang="en-GB" dirty="0" err="1"/>
              <a:t>neumann</a:t>
            </a:r>
            <a:r>
              <a:rPr lang="en-GB" dirty="0"/>
              <a:t> bottleneck</a:t>
            </a:r>
          </a:p>
        </p:txBody>
      </p:sp>
      <p:pic>
        <p:nvPicPr>
          <p:cNvPr id="2050" name="Picture 2" descr="Image result for The von neumann bottleneck">
            <a:extLst>
              <a:ext uri="{FF2B5EF4-FFF2-40B4-BE49-F238E27FC236}">
                <a16:creationId xmlns:a16="http://schemas.microsoft.com/office/drawing/2014/main" id="{D3EB384B-1E69-4EBB-B988-DE0D4D8BAB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005" y="1340768"/>
            <a:ext cx="501271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84" y="1916832"/>
            <a:ext cx="4057650" cy="3562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25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von </a:t>
            </a:r>
            <a:r>
              <a:rPr lang="en-GB" dirty="0" err="1"/>
              <a:t>neumann</a:t>
            </a:r>
            <a:r>
              <a:rPr lang="en-GB" dirty="0"/>
              <a:t> bottleneck</a:t>
            </a:r>
          </a:p>
        </p:txBody>
      </p:sp>
      <p:pic>
        <p:nvPicPr>
          <p:cNvPr id="4100" name="Picture 4" descr="Image result for north bridge">
            <a:extLst>
              <a:ext uri="{FF2B5EF4-FFF2-40B4-BE49-F238E27FC236}">
                <a16:creationId xmlns:a16="http://schemas.microsoft.com/office/drawing/2014/main" id="{09847F40-5C22-4AA2-B3DA-99B9FFCF3B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0396" y="1556792"/>
            <a:ext cx="5001753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north bridge">
            <a:extLst>
              <a:ext uri="{FF2B5EF4-FFF2-40B4-BE49-F238E27FC236}">
                <a16:creationId xmlns:a16="http://schemas.microsoft.com/office/drawing/2014/main" id="{B666F3B5-965B-4085-9C2D-956B4EB1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484784"/>
            <a:ext cx="3744416" cy="443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543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recognition in a bucket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9" y="1139882"/>
            <a:ext cx="7340822" cy="4521366"/>
          </a:xfrm>
        </p:spPr>
        <p:txBody>
          <a:bodyPr/>
          <a:lstStyle/>
          <a:p>
            <a:r>
              <a:rPr lang="en-GB" sz="2400" b="1" dirty="0"/>
              <a:t>Processing and memory in the same ‘liquid’ medium, i.e. reservoir computing.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83D7E-64BE-4334-9989-5170FA5C2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8" t="24639" r="28180" b="40550"/>
          <a:stretch/>
        </p:blipFill>
        <p:spPr>
          <a:xfrm>
            <a:off x="5589472" y="2852936"/>
            <a:ext cx="5801599" cy="2828604"/>
          </a:xfrm>
          <a:prstGeom prst="rect">
            <a:avLst/>
          </a:prstGeom>
        </p:spPr>
      </p:pic>
      <p:pic>
        <p:nvPicPr>
          <p:cNvPr id="3074" name="Picture 2" descr="Image result for liquid state machine">
            <a:extLst>
              <a:ext uri="{FF2B5EF4-FFF2-40B4-BE49-F238E27FC236}">
                <a16:creationId xmlns:a16="http://schemas.microsoft.com/office/drawing/2014/main" id="{F6F6394E-588D-420E-84A9-0E953177D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2492896"/>
            <a:ext cx="4438129" cy="299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ED7AC1-BCE6-45EE-B22C-FAEBB8BD49B3}"/>
              </a:ext>
            </a:extLst>
          </p:cNvPr>
          <p:cNvSpPr/>
          <p:nvPr/>
        </p:nvSpPr>
        <p:spPr>
          <a:xfrm>
            <a:off x="8975623" y="5390242"/>
            <a:ext cx="2646299" cy="58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https://slideplayer.com/slide/2267746/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7827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recognition in a bucket</a:t>
            </a:r>
          </a:p>
        </p:txBody>
      </p:sp>
      <p:pic>
        <p:nvPicPr>
          <p:cNvPr id="6" name="Picture 2" descr="Image result for liquid state machine">
            <a:extLst>
              <a:ext uri="{FF2B5EF4-FFF2-40B4-BE49-F238E27FC236}">
                <a16:creationId xmlns:a16="http://schemas.microsoft.com/office/drawing/2014/main" id="{F6F6394E-588D-420E-84A9-0E953177D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2492896"/>
            <a:ext cx="4438129" cy="299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985839" y="1139882"/>
            <a:ext cx="7412830" cy="452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1" kern="0" dirty="0"/>
              <a:t>Processing and memory in the same ‘liquid’ medium, i.e. reservoir computing.</a:t>
            </a:r>
          </a:p>
        </p:txBody>
      </p:sp>
      <p:pic>
        <p:nvPicPr>
          <p:cNvPr id="4" name="videoplayback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86500" y="2420888"/>
            <a:ext cx="3618398" cy="29667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09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.2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Custom</PresentationFormat>
  <Paragraphs>55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AU Passata</vt:lpstr>
      <vt:lpstr>AU Passata Light</vt:lpstr>
      <vt:lpstr>AU Peto</vt:lpstr>
      <vt:lpstr>Georgia</vt:lpstr>
      <vt:lpstr>Wingdings 3</vt:lpstr>
      <vt:lpstr>AU 16:9</vt:lpstr>
      <vt:lpstr>RECURRENT  NEURAL NETWORKS</vt:lpstr>
      <vt:lpstr>recurrent Receptive fields</vt:lpstr>
      <vt:lpstr>recurrent Receptive fields</vt:lpstr>
      <vt:lpstr>recurrent Receptive fields</vt:lpstr>
      <vt:lpstr>recurrent Receptive fields</vt:lpstr>
      <vt:lpstr>The von neumann bottleneck</vt:lpstr>
      <vt:lpstr>The von neumann bottleneck</vt:lpstr>
      <vt:lpstr>Pattern recognition in a bucket</vt:lpstr>
      <vt:lpstr>Pattern recognition in a bucket</vt:lpstr>
      <vt:lpstr>Pattern recognition in a bucket</vt:lpstr>
      <vt:lpstr>Pattern recognition in a bucket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2023-11-15T10:23:40Z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